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65" r:id="rId4"/>
    <p:sldId id="264" r:id="rId5"/>
    <p:sldId id="266" r:id="rId6"/>
    <p:sldId id="268" r:id="rId7"/>
    <p:sldId id="269" r:id="rId8"/>
    <p:sldId id="271" r:id="rId9"/>
    <p:sldId id="272" r:id="rId10"/>
    <p:sldId id="273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 userDrawn="1">
          <p15:clr>
            <a:srgbClr val="A4A3A4"/>
          </p15:clr>
        </p15:guide>
        <p15:guide id="2" pos="38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4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246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Layouts Java Swing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Layouts Java Swing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099185"/>
            <a:ext cx="10470515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Gerenciador de layout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Layout Manager </a:t>
            </a:r>
            <a:r>
              <a:rPr lang="en-US" altLang="en-US" sz="2400"/>
              <a:t>é</a:t>
            </a:r>
            <a:r>
              <a:rPr lang="en-US" altLang="pt-BR" sz="2400"/>
              <a:t> o respons</a:t>
            </a:r>
            <a:r>
              <a:rPr lang="en-US" altLang="en-US" sz="2400"/>
              <a:t>á</a:t>
            </a:r>
            <a:r>
              <a:rPr lang="en-US" altLang="pt-BR" sz="2400"/>
              <a:t>vel por: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pt-BR" sz="2400"/>
              <a:t>Organizar os componentes na tela</a:t>
            </a:r>
            <a:endParaRPr lang="en-US" altLang="pt-BR" sz="240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pt-BR" sz="2400"/>
              <a:t>Definir posi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e tamanho automaticamente</a:t>
            </a:r>
            <a:endParaRPr lang="en-US" altLang="pt-BR" sz="240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pt-BR" sz="2400"/>
              <a:t>Adaptar a interface a diferentes resolu</a:t>
            </a:r>
            <a:r>
              <a:rPr lang="" altLang="en-US" sz="2400"/>
              <a:t>çõ</a:t>
            </a:r>
            <a:r>
              <a:rPr lang="en-US" altLang="pt-BR" sz="2400"/>
              <a:t>es</a:t>
            </a:r>
            <a:endParaRPr lang="en-US" altLang="pt-BR" sz="240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US" sz="2400"/>
              <a:t>Comumente utilizado com JPanel</a:t>
            </a:r>
            <a:endParaRPr lang="pt-BR" altLang="en-US" sz="240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pt-BR" altLang="en-US" sz="2400"/>
          </a:p>
          <a:p>
            <a:pPr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pt-BR" altLang="en-US" sz="2400"/>
              <a:t>OBS: Pode ser utilizado com qualquer componente filho de </a:t>
            </a:r>
            <a:r>
              <a:rPr lang="en-US" altLang="pt-BR" sz="2400"/>
              <a:t>Container</a:t>
            </a:r>
            <a:r>
              <a:rPr lang="pt-BR" altLang="en-US" sz="2400"/>
              <a:t>(JFrame, JDialog, JInternalFrame)</a:t>
            </a:r>
            <a:endParaRPr lang="pt-BR" altLang="en-US" sz="2400"/>
          </a:p>
          <a:p>
            <a:pPr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pt-BR" altLang="en-US" sz="2400"/>
          </a:p>
          <a:p>
            <a:pPr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Layout</a:t>
            </a:r>
            <a:r>
              <a:rPr lang="pt-BR" altLang="en-US" sz="4400" b="1">
                <a:solidFill>
                  <a:srgbClr val="00408C"/>
                </a:solidFill>
              </a:rPr>
              <a:t> Manager</a:t>
            </a:r>
            <a:r>
              <a:rPr lang="en-US" altLang="pt-BR" sz="4400" b="1">
                <a:solidFill>
                  <a:srgbClr val="00408C"/>
                </a:solidFill>
              </a:rPr>
              <a:t>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48080" y="1381760"/>
            <a:ext cx="5043805" cy="4260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Layout padr</a:t>
            </a:r>
            <a:r>
              <a:rPr lang="en-US" altLang="en-US" sz="2400"/>
              <a:t>ã</a:t>
            </a:r>
            <a:r>
              <a:rPr lang="en-US" altLang="pt-BR" sz="2400"/>
              <a:t>o do JFrame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Divide a janela em 5 regi</a:t>
            </a:r>
            <a:r>
              <a:rPr lang="" altLang="en-US" sz="2000"/>
              <a:t>õ</a:t>
            </a:r>
            <a:r>
              <a:rPr lang="en-US" altLang="pt-BR" sz="2000"/>
              <a:t>es: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NORTH (topo)</a:t>
            </a:r>
            <a:endParaRPr lang="en-US" altLang="pt-BR" sz="200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SOUTH (rodap</a:t>
            </a:r>
            <a:r>
              <a:rPr lang="en-US" altLang="en-US" sz="2000"/>
              <a:t>é</a:t>
            </a:r>
            <a:r>
              <a:rPr lang="en-US" altLang="pt-BR" sz="2000"/>
              <a:t>)</a:t>
            </a:r>
            <a:endParaRPr lang="en-US" altLang="pt-BR" sz="200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EAST (direita)</a:t>
            </a:r>
            <a:endParaRPr lang="en-US" altLang="pt-BR" sz="200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WEST (esquerda)</a:t>
            </a:r>
            <a:endParaRPr lang="en-US" altLang="pt-BR" sz="200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CENTER (centro)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000"/>
              <a:t>✔</a:t>
            </a:r>
            <a:r>
              <a:rPr lang="en-US" altLang="pt-BR" sz="2000"/>
              <a:t> Cada regi</a:t>
            </a:r>
            <a:r>
              <a:rPr lang="en-US" altLang="en-US" sz="2000"/>
              <a:t>ã</a:t>
            </a:r>
            <a:r>
              <a:rPr lang="en-US" altLang="pt-BR" sz="2000"/>
              <a:t>o aceita apenas um componente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Como Utilizar: </a:t>
            </a:r>
            <a:r>
              <a:rPr lang="en-US" altLang="pt-BR" sz="2000"/>
              <a:t>setLayout(new BorderLayout());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TIPOS DE LAYOUT MANAGER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259840" y="70294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 sz="2800" b="1">
                <a:solidFill>
                  <a:srgbClr val="00408C"/>
                </a:solidFill>
                <a:sym typeface="+mn-ea"/>
              </a:rPr>
              <a:t>BorderLayout</a:t>
            </a:r>
            <a:endParaRPr lang="en-US" altLang="pt-BR" sz="28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6487795" y="1335087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/>
              <a:t>Uso comum:</a:t>
            </a:r>
            <a:endParaRPr lang="en-US" altLang="zh-CN" sz="1600"/>
          </a:p>
          <a:p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Estrutura geral da tela</a:t>
            </a:r>
            <a:endParaRPr lang="en-US" altLang="zh-CN" sz="1600"/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6517005" y="2274570"/>
            <a:ext cx="505079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48080" y="1569720"/>
            <a:ext cx="5043805" cy="4114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Organiza os componentes em sequ</a:t>
            </a:r>
            <a:r>
              <a:rPr lang="en-US" altLang="en-US" sz="2000"/>
              <a:t>ê</a:t>
            </a:r>
            <a:r>
              <a:rPr lang="en-US" altLang="pt-BR" sz="2000"/>
              <a:t>ncia: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Da esquerda para a direita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Quebra linha automaticamente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Centraliza por padr</a:t>
            </a:r>
            <a:r>
              <a:rPr lang="en-US" altLang="en-US" sz="2000"/>
              <a:t>ã</a:t>
            </a:r>
            <a:r>
              <a:rPr lang="en-US" altLang="pt-BR" sz="2000"/>
              <a:t>o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Como Utilizar: </a:t>
            </a:r>
            <a:r>
              <a:rPr lang="en-US" altLang="pt-BR" sz="2000"/>
              <a:t>setLayout(new FlowLayout());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TIPOS DE LAYOUT MANAGER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259840" y="70294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 sz="2800" b="1">
                <a:solidFill>
                  <a:srgbClr val="00408C"/>
                </a:solidFill>
                <a:sym typeface="+mn-ea"/>
              </a:rPr>
              <a:t>FlowLayout</a:t>
            </a:r>
            <a:endParaRPr lang="en-US" altLang="pt-BR" sz="28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6693535" y="1382077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/>
              <a:t>Uso comum:</a:t>
            </a:r>
            <a:endParaRPr lang="en-US" altLang="zh-CN" sz="1600"/>
          </a:p>
          <a:p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pt-BR" sz="1600"/>
              <a:t>Pain</a:t>
            </a:r>
            <a:r>
              <a:rPr lang="en-US" altLang="en-US" sz="1600"/>
              <a:t>é</a:t>
            </a:r>
            <a:r>
              <a:rPr lang="en-US" altLang="pt-BR" sz="1600"/>
              <a:t>is de bot</a:t>
            </a:r>
            <a:r>
              <a:rPr lang="" altLang="en-US" sz="1600"/>
              <a:t>õ</a:t>
            </a:r>
            <a:r>
              <a:rPr lang="en-US" altLang="pt-BR" sz="1600"/>
              <a:t>es</a:t>
            </a:r>
            <a:endParaRPr lang="en-US" altLang="pt-BR" sz="1600"/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6954203" y="2751138"/>
            <a:ext cx="4352925" cy="1647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48080" y="1569720"/>
            <a:ext cx="5043805" cy="4114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Organiza em forma de tabela invis</a:t>
            </a:r>
            <a:r>
              <a:rPr lang="en-US" altLang="en-US" sz="2000"/>
              <a:t>í</a:t>
            </a:r>
            <a:r>
              <a:rPr lang="en-US" altLang="pt-BR" sz="2000"/>
              <a:t>vel: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Linhas e colunas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Todos os componentes com o mesmo tamanho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Como Utilizar: </a:t>
            </a:r>
            <a:r>
              <a:rPr lang="en-US" altLang="pt-BR" sz="2000"/>
              <a:t>setLayout(new GridLayout(5, </a:t>
            </a:r>
            <a:r>
              <a:rPr lang="pt-BR" altLang="en-US" sz="2000"/>
              <a:t>3</a:t>
            </a:r>
            <a:r>
              <a:rPr lang="en-US" altLang="pt-BR" sz="2000"/>
              <a:t>));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TIPOS DE LAYOUT MANAGER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259840" y="70294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 sz="2800" b="1">
                <a:solidFill>
                  <a:srgbClr val="00408C"/>
                </a:solidFill>
                <a:sym typeface="+mn-ea"/>
              </a:rPr>
              <a:t>GridLayout</a:t>
            </a:r>
            <a:endParaRPr lang="en-US" altLang="pt-BR" sz="28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6693535" y="1382077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1600"/>
              <a:t>Uso comum:</a:t>
            </a:r>
            <a:endParaRPr lang="en-US" altLang="pt-BR" sz="1600"/>
          </a:p>
          <a:p>
            <a:endParaRPr lang="en-US" altLang="pt-B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1600"/>
              <a:t>Formul</a:t>
            </a:r>
            <a:r>
              <a:rPr lang="en-US" altLang="en-US" sz="1600"/>
              <a:t>á</a:t>
            </a:r>
            <a:r>
              <a:rPr lang="en-US" altLang="pt-BR" sz="1600"/>
              <a:t>rios</a:t>
            </a:r>
            <a:endParaRPr lang="en-US" altLang="pt-BR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pt-B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1600"/>
              <a:t>Telas de cadastro</a:t>
            </a:r>
            <a:endParaRPr lang="en-US" altLang="pt-BR" sz="1600"/>
          </a:p>
        </p:txBody>
      </p:sp>
      <p:pic>
        <p:nvPicPr>
          <p:cNvPr id="7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8610600" y="2350135"/>
            <a:ext cx="333375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48080" y="1569720"/>
            <a:ext cx="5043805" cy="4114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Sem gerenciamento autom</a:t>
            </a:r>
            <a:r>
              <a:rPr lang="en-US" altLang="en-US" sz="2000"/>
              <a:t>á</a:t>
            </a:r>
            <a:r>
              <a:rPr lang="en-US" altLang="pt-BR" sz="2000"/>
              <a:t>tico: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Componentes posicionados manualmente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Usa setBounds()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Como Utilizar: </a:t>
            </a:r>
            <a:r>
              <a:rPr lang="en-US" altLang="pt-BR" sz="2000"/>
              <a:t>setLayout(null);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</a:t>
            </a:r>
            <a:r>
              <a:rPr lang="en-US" altLang="en-US" sz="2000"/>
              <a:t>ã</a:t>
            </a:r>
            <a:r>
              <a:rPr lang="en-US" altLang="pt-BR" sz="2000"/>
              <a:t>o recomendado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</a:t>
            </a:r>
            <a:r>
              <a:rPr lang="en-US" altLang="en-US" sz="2000"/>
              <a:t>ã</a:t>
            </a:r>
            <a:r>
              <a:rPr lang="en-US" altLang="pt-BR" sz="2000"/>
              <a:t>o se adapta à tela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Quebra em outras resolu</a:t>
            </a:r>
            <a:r>
              <a:rPr lang="" altLang="en-US" sz="2000"/>
              <a:t>çõ</a:t>
            </a:r>
            <a:r>
              <a:rPr lang="en-US" altLang="pt-BR" sz="2000"/>
              <a:t>es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TIPOS DE LAYOUT MANAGER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259840" y="70294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 sz="2800" b="1">
                <a:solidFill>
                  <a:srgbClr val="00408C"/>
                </a:solidFill>
                <a:sym typeface="+mn-ea"/>
              </a:rPr>
              <a:t>Layout null (posi</a:t>
            </a:r>
            <a:r>
              <a:rPr lang="" altLang="en-US" sz="2800" b="1">
                <a:solidFill>
                  <a:srgbClr val="00408C"/>
                </a:solidFill>
                <a:sym typeface="+mn-ea"/>
              </a:rPr>
              <a:t>ç</a:t>
            </a:r>
            <a:r>
              <a:rPr lang="en-US" altLang="en-US" sz="2800" b="1">
                <a:solidFill>
                  <a:srgbClr val="00408C"/>
                </a:solidFill>
                <a:sym typeface="+mn-ea"/>
              </a:rPr>
              <a:t>ã</a:t>
            </a:r>
            <a:r>
              <a:rPr lang="en-US" altLang="pt-BR" sz="2800" b="1">
                <a:solidFill>
                  <a:srgbClr val="00408C"/>
                </a:solidFill>
                <a:sym typeface="+mn-ea"/>
              </a:rPr>
              <a:t>o absoluta)</a:t>
            </a:r>
            <a:endParaRPr lang="en-US" altLang="pt-BR" sz="2800" b="1">
              <a:solidFill>
                <a:srgbClr val="00408C"/>
              </a:solidFill>
              <a:sym typeface="+mn-ea"/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>
            <a:off x="3469005" y="3016250"/>
            <a:ext cx="2827020" cy="57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Caixa de Texto 7"/>
          <p:cNvSpPr txBox="1"/>
          <p:nvPr/>
        </p:nvSpPr>
        <p:spPr>
          <a:xfrm>
            <a:off x="6695440" y="4131310"/>
            <a:ext cx="4445000" cy="42926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pt-BR">
                <a:solidFill>
                  <a:schemeClr val="bg1"/>
                </a:solidFill>
              </a:rPr>
              <a:t>setBounds(int x, int y, int width, int height)</a:t>
            </a:r>
            <a:endParaRPr lang="en-US" altLang="pt-BR">
              <a:solidFill>
                <a:schemeClr val="bg1"/>
              </a:solidFill>
            </a:endParaRPr>
          </a:p>
        </p:txBody>
      </p:sp>
      <p:sp>
        <p:nvSpPr>
          <p:cNvPr id="10" name="Caixa de Texto 9"/>
          <p:cNvSpPr txBox="1"/>
          <p:nvPr/>
        </p:nvSpPr>
        <p:spPr>
          <a:xfrm>
            <a:off x="6607175" y="2444750"/>
            <a:ext cx="5043805" cy="1206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Ao usar setLayout(null), voc</a:t>
            </a:r>
            <a:r>
              <a:rPr lang="en-US" altLang="en-US" sz="2000"/>
              <a:t>ê</a:t>
            </a:r>
            <a:r>
              <a:rPr lang="en-US" altLang="pt-BR" sz="2000"/>
              <a:t> se torna respons</a:t>
            </a:r>
            <a:r>
              <a:rPr lang="en-US" altLang="en-US" sz="2000"/>
              <a:t>á</a:t>
            </a:r>
            <a:r>
              <a:rPr lang="en-US" altLang="pt-BR" sz="2000"/>
              <a:t>vel por definir as coordenadas (x, y), largura e altura de cada componente individualmente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Uso:</a:t>
            </a:r>
            <a:endParaRPr lang="pt-BR" alt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48080" y="1569720"/>
            <a:ext cx="5043805" cy="4114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Layout mais flex</a:t>
            </a:r>
            <a:r>
              <a:rPr lang="en-US" altLang="en-US" sz="2000"/>
              <a:t>í</a:t>
            </a:r>
            <a:r>
              <a:rPr lang="en-US" altLang="pt-BR" sz="2000"/>
              <a:t>vel do Swing: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Permite tamanhos diferentes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Controla alinhamento e espa</a:t>
            </a:r>
            <a:r>
              <a:rPr lang="" altLang="en-US" sz="2000"/>
              <a:t>ç</a:t>
            </a:r>
            <a:r>
              <a:rPr lang="en-US" altLang="pt-BR" sz="2000"/>
              <a:t>amento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Como Utilizar: </a:t>
            </a:r>
            <a:r>
              <a:rPr lang="en-US" altLang="pt-BR" sz="2000"/>
              <a:t>setLayout(new GridBagLayout());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Mais dif</a:t>
            </a:r>
            <a:r>
              <a:rPr lang="en-US" altLang="en-US" sz="2000"/>
              <a:t>í</a:t>
            </a:r>
            <a:r>
              <a:rPr lang="en-US" altLang="pt-BR" sz="2000"/>
              <a:t>cil de aprender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Usado em interfaces complexas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TIPOS DE LAYOUT MANAGER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259840" y="70294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 sz="2800" b="1">
                <a:solidFill>
                  <a:srgbClr val="00408C"/>
                </a:solidFill>
                <a:sym typeface="+mn-ea"/>
              </a:rPr>
              <a:t>GridBagLayout</a:t>
            </a:r>
            <a:endParaRPr lang="en-US" altLang="pt-BR" sz="28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6693535" y="1382077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pt-BR" sz="1600"/>
              <a:t>Uso comum:</a:t>
            </a:r>
            <a:endParaRPr lang="en-US" altLang="pt-BR" sz="1600"/>
          </a:p>
          <a:p>
            <a:endParaRPr lang="en-US" altLang="pt-B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1600"/>
              <a:t>Telas de Formul</a:t>
            </a:r>
            <a:r>
              <a:rPr lang="en-US" altLang="en-US" sz="1600"/>
              <a:t>á</a:t>
            </a:r>
            <a:r>
              <a:rPr lang="en-US" altLang="pt-BR" sz="1600"/>
              <a:t>rios Complexos</a:t>
            </a:r>
            <a:endParaRPr lang="en-US" altLang="pt-BR" sz="1600"/>
          </a:p>
        </p:txBody>
      </p:sp>
      <p:pic>
        <p:nvPicPr>
          <p:cNvPr id="4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6693535" y="2211705"/>
            <a:ext cx="5199380" cy="3605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48080" y="1569720"/>
            <a:ext cx="5043805" cy="4114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Layout moderno: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Usado pelo NetBeans GUI Builder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Organiza componentes em grupos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000"/>
              <a:t>Como Utilizar: </a:t>
            </a:r>
            <a:endParaRPr lang="pt-BR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setLayout(new roupLayout(getContentPane()));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Ideal para design visual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Layouts Responsivos e Independentes de Resolu</a:t>
            </a:r>
            <a:r>
              <a:rPr lang="" altLang="en-US" sz="2000"/>
              <a:t>ç</a:t>
            </a:r>
            <a:r>
              <a:rPr lang="en-US" altLang="en-US" sz="2000"/>
              <a:t>ã</a:t>
            </a:r>
            <a:r>
              <a:rPr lang="en-US" altLang="pt-BR" sz="2000"/>
              <a:t>o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pt-BR" sz="4400" b="1">
                <a:solidFill>
                  <a:srgbClr val="00408C"/>
                </a:solidFill>
              </a:rPr>
              <a:t>TIPOS DE LAYOUT MANAGER</a:t>
            </a:r>
            <a:endParaRPr lang="pt-BR" sz="44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259840" y="70294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pt-BR" sz="2800" b="1">
                <a:solidFill>
                  <a:srgbClr val="00408C"/>
                </a:solidFill>
                <a:sym typeface="+mn-ea"/>
              </a:rPr>
              <a:t>GroupLayout</a:t>
            </a:r>
            <a:endParaRPr lang="en-US" altLang="pt-BR" sz="2800" b="1">
              <a:solidFill>
                <a:srgbClr val="00408C"/>
              </a:solidFill>
              <a:sym typeface="+mn-ea"/>
            </a:endParaRPr>
          </a:p>
        </p:txBody>
      </p:sp>
      <p:pic>
        <p:nvPicPr>
          <p:cNvPr id="7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6629400" y="1779270"/>
            <a:ext cx="4945380" cy="3300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2048</Words>
  <Application>WPS Presentation</Application>
  <PresentationFormat>宽屏</PresentationFormat>
  <Paragraphs>150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黑体</vt:lpstr>
      <vt:lpstr>Google Sans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9</cp:revision>
  <dcterms:created xsi:type="dcterms:W3CDTF">2025-07-23T00:59:00Z</dcterms:created>
  <dcterms:modified xsi:type="dcterms:W3CDTF">2025-12-15T20:07:40Z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D2192192E04C48198C13B198C292CB58_13</vt:lpwstr>
  </property>
</Properties>
</file>